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1d348fb2ef7949eb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80" r:id="rId6"/>
    <p:sldId id="260" r:id="rId7"/>
    <p:sldId id="266" r:id="rId8"/>
    <p:sldId id="279" r:id="rId9"/>
    <p:sldId id="276" r:id="rId10"/>
    <p:sldId id="274" r:id="rId11"/>
    <p:sldId id="269" r:id="rId12"/>
    <p:sldId id="267" r:id="rId13"/>
    <p:sldId id="272" r:id="rId14"/>
    <p:sldId id="268" r:id="rId15"/>
    <p:sldId id="265" r:id="rId16"/>
    <p:sldId id="264" r:id="rId17"/>
    <p:sldId id="281" r:id="rId18"/>
    <p:sldId id="282" r:id="rId19"/>
    <p:sldId id="273" r:id="rId20"/>
    <p:sldId id="262" r:id="rId21"/>
    <p:sldId id="283" r:id="rId22"/>
    <p:sldId id="261" r:id="rId23"/>
    <p:sldId id="263" r:id="rId24"/>
    <p:sldId id="284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32" y="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12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7AE49-1BEA-4489-A1DC-58581C69DC8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0EB0B40-DE97-4258-85ED-E6B3DDD5080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dirty="0" smtClean="0"/>
            <a:t>Stärken</a:t>
          </a:r>
          <a:endParaRPr lang="de-DE" dirty="0"/>
        </a:p>
      </dgm:t>
    </dgm:pt>
    <dgm:pt modelId="{74590A42-2FBA-4FC5-8B8D-1097B791F3F3}" type="parTrans" cxnId="{9D1A9038-040A-41A9-8BED-2D3C9B4D11A0}">
      <dgm:prSet/>
      <dgm:spPr/>
      <dgm:t>
        <a:bodyPr/>
        <a:lstStyle/>
        <a:p>
          <a:endParaRPr lang="de-DE"/>
        </a:p>
      </dgm:t>
    </dgm:pt>
    <dgm:pt modelId="{A0C3AF65-A04A-44C9-A97B-3E59B49D9A56}" type="sibTrans" cxnId="{9D1A9038-040A-41A9-8BED-2D3C9B4D11A0}">
      <dgm:prSet/>
      <dgm:spPr/>
      <dgm:t>
        <a:bodyPr/>
        <a:lstStyle/>
        <a:p>
          <a:endParaRPr lang="de-DE"/>
        </a:p>
      </dgm:t>
    </dgm:pt>
    <dgm:pt modelId="{4B8ACCDD-AC46-49BA-92AA-5A866DFF32A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 smtClean="0"/>
            <a:t>Kompetenzen</a:t>
          </a:r>
          <a:endParaRPr lang="de-DE" dirty="0"/>
        </a:p>
      </dgm:t>
    </dgm:pt>
    <dgm:pt modelId="{D54A51B1-8B74-4137-B7D2-726CDDFB31EE}" type="parTrans" cxnId="{68BC34BB-665E-438D-BA5D-BF64032CE3C2}">
      <dgm:prSet/>
      <dgm:spPr/>
      <dgm:t>
        <a:bodyPr/>
        <a:lstStyle/>
        <a:p>
          <a:endParaRPr lang="de-DE"/>
        </a:p>
      </dgm:t>
    </dgm:pt>
    <dgm:pt modelId="{C9BDAAA6-057E-4C4D-BBE0-B545E7ABDDEC}" type="sibTrans" cxnId="{68BC34BB-665E-438D-BA5D-BF64032CE3C2}">
      <dgm:prSet/>
      <dgm:spPr/>
      <dgm:t>
        <a:bodyPr/>
        <a:lstStyle/>
        <a:p>
          <a:endParaRPr lang="de-DE"/>
        </a:p>
      </dgm:t>
    </dgm:pt>
    <dgm:pt modelId="{FD0749F7-E08B-4CC9-844B-1811D456019C}">
      <dgm:prSet phldrT="[Text]"/>
      <dgm:spPr/>
      <dgm:t>
        <a:bodyPr/>
        <a:lstStyle/>
        <a:p>
          <a:r>
            <a:rPr lang="de-DE" dirty="0" smtClean="0"/>
            <a:t>Schwächen</a:t>
          </a:r>
          <a:endParaRPr lang="de-DE" dirty="0"/>
        </a:p>
      </dgm:t>
    </dgm:pt>
    <dgm:pt modelId="{B8B1AF31-FCB8-4DCC-8B4C-C770B4930335}" type="parTrans" cxnId="{14322091-39A4-42B8-ADC9-59E451791DB9}">
      <dgm:prSet/>
      <dgm:spPr/>
      <dgm:t>
        <a:bodyPr/>
        <a:lstStyle/>
        <a:p>
          <a:endParaRPr lang="de-DE"/>
        </a:p>
      </dgm:t>
    </dgm:pt>
    <dgm:pt modelId="{313314AC-9503-499C-AF5A-06578E77E2AA}" type="sibTrans" cxnId="{14322091-39A4-42B8-ADC9-59E451791DB9}">
      <dgm:prSet/>
      <dgm:spPr/>
      <dgm:t>
        <a:bodyPr/>
        <a:lstStyle/>
        <a:p>
          <a:endParaRPr lang="de-DE"/>
        </a:p>
      </dgm:t>
    </dgm:pt>
    <dgm:pt modelId="{66F41541-FD2F-4957-995E-1AA9CDEA7D1B}">
      <dgm:prSet phldrT="[Text]"/>
      <dgm:spPr/>
      <dgm:t>
        <a:bodyPr/>
        <a:lstStyle/>
        <a:p>
          <a:r>
            <a:rPr lang="de-DE" b="1" dirty="0" smtClean="0"/>
            <a:t>Empfehlung der Grundschullehrkräfte</a:t>
          </a:r>
          <a:endParaRPr lang="de-DE" b="1" dirty="0"/>
        </a:p>
      </dgm:t>
    </dgm:pt>
    <dgm:pt modelId="{2A95635A-86CC-4AA2-8B71-100AD88653F9}" type="parTrans" cxnId="{4703D034-954E-4FE9-8F4B-9723B02CE8A2}">
      <dgm:prSet/>
      <dgm:spPr/>
      <dgm:t>
        <a:bodyPr/>
        <a:lstStyle/>
        <a:p>
          <a:endParaRPr lang="de-DE"/>
        </a:p>
      </dgm:t>
    </dgm:pt>
    <dgm:pt modelId="{EB81B7F0-AA38-4705-A967-7C19A9557B22}" type="sibTrans" cxnId="{4703D034-954E-4FE9-8F4B-9723B02CE8A2}">
      <dgm:prSet/>
      <dgm:spPr/>
      <dgm:t>
        <a:bodyPr/>
        <a:lstStyle/>
        <a:p>
          <a:endParaRPr lang="de-DE"/>
        </a:p>
      </dgm:t>
    </dgm:pt>
    <dgm:pt modelId="{6CFA16C6-AD95-4B49-BB46-D254FF5334CB}" type="pres">
      <dgm:prSet presAssocID="{3E87AE49-1BEA-4489-A1DC-58581C69DC8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4FDC0F9-2FC2-446B-8DE5-03779F85FC60}" type="pres">
      <dgm:prSet presAssocID="{3E87AE49-1BEA-4489-A1DC-58581C69DC8E}" presName="ellipse" presStyleLbl="trBgShp" presStyleIdx="0" presStyleCnt="1"/>
      <dgm:spPr/>
    </dgm:pt>
    <dgm:pt modelId="{92FB17DE-D2D5-4BAD-B1BD-F499B94126AE}" type="pres">
      <dgm:prSet presAssocID="{3E87AE49-1BEA-4489-A1DC-58581C69DC8E}" presName="arrow1" presStyleLbl="fgShp" presStyleIdx="0" presStyleCnt="1"/>
      <dgm:spPr/>
    </dgm:pt>
    <dgm:pt modelId="{C944324F-2E0B-4737-A49B-7D90E4BAC7F1}" type="pres">
      <dgm:prSet presAssocID="{3E87AE49-1BEA-4489-A1DC-58581C69DC8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8BC7A0-5A00-4C4B-9E56-2CDFD23AB132}" type="pres">
      <dgm:prSet presAssocID="{4B8ACCDD-AC46-49BA-92AA-5A866DFF32A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8015BD-8119-44D2-BAB0-ED052CCDC337}" type="pres">
      <dgm:prSet presAssocID="{FD0749F7-E08B-4CC9-844B-1811D456019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6951A5-2683-4AA7-A4BC-80125472F82D}" type="pres">
      <dgm:prSet presAssocID="{66F41541-FD2F-4957-995E-1AA9CDEA7D1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C87027-32F1-4430-9DC1-352C16939DFC}" type="pres">
      <dgm:prSet presAssocID="{3E87AE49-1BEA-4489-A1DC-58581C69DC8E}" presName="funnel" presStyleLbl="trAlignAcc1" presStyleIdx="0" presStyleCnt="1"/>
      <dgm:spPr/>
    </dgm:pt>
  </dgm:ptLst>
  <dgm:cxnLst>
    <dgm:cxn modelId="{4DCAFB40-CB6E-4904-A726-79BAFE66E35D}" type="presOf" srcId="{66F41541-FD2F-4957-995E-1AA9CDEA7D1B}" destId="{C944324F-2E0B-4737-A49B-7D90E4BAC7F1}" srcOrd="0" destOrd="0" presId="urn:microsoft.com/office/officeart/2005/8/layout/funnel1"/>
    <dgm:cxn modelId="{68BC34BB-665E-438D-BA5D-BF64032CE3C2}" srcId="{3E87AE49-1BEA-4489-A1DC-58581C69DC8E}" destId="{4B8ACCDD-AC46-49BA-92AA-5A866DFF32A4}" srcOrd="1" destOrd="0" parTransId="{D54A51B1-8B74-4137-B7D2-726CDDFB31EE}" sibTransId="{C9BDAAA6-057E-4C4D-BBE0-B545E7ABDDEC}"/>
    <dgm:cxn modelId="{14322091-39A4-42B8-ADC9-59E451791DB9}" srcId="{3E87AE49-1BEA-4489-A1DC-58581C69DC8E}" destId="{FD0749F7-E08B-4CC9-844B-1811D456019C}" srcOrd="2" destOrd="0" parTransId="{B8B1AF31-FCB8-4DCC-8B4C-C770B4930335}" sibTransId="{313314AC-9503-499C-AF5A-06578E77E2AA}"/>
    <dgm:cxn modelId="{E3FF27A8-8550-48F0-97EC-D803424FCB08}" type="presOf" srcId="{4B8ACCDD-AC46-49BA-92AA-5A866DFF32A4}" destId="{9B8015BD-8119-44D2-BAB0-ED052CCDC337}" srcOrd="0" destOrd="0" presId="urn:microsoft.com/office/officeart/2005/8/layout/funnel1"/>
    <dgm:cxn modelId="{4703D034-954E-4FE9-8F4B-9723B02CE8A2}" srcId="{3E87AE49-1BEA-4489-A1DC-58581C69DC8E}" destId="{66F41541-FD2F-4957-995E-1AA9CDEA7D1B}" srcOrd="3" destOrd="0" parTransId="{2A95635A-86CC-4AA2-8B71-100AD88653F9}" sibTransId="{EB81B7F0-AA38-4705-A967-7C19A9557B22}"/>
    <dgm:cxn modelId="{8BED4A60-66E9-42B0-8A82-8FD81B9ED899}" type="presOf" srcId="{FD0749F7-E08B-4CC9-844B-1811D456019C}" destId="{7F8BC7A0-5A00-4C4B-9E56-2CDFD23AB132}" srcOrd="0" destOrd="0" presId="urn:microsoft.com/office/officeart/2005/8/layout/funnel1"/>
    <dgm:cxn modelId="{99D7D85A-0D91-4928-8BE2-C5C560AE6E1A}" type="presOf" srcId="{3E87AE49-1BEA-4489-A1DC-58581C69DC8E}" destId="{6CFA16C6-AD95-4B49-BB46-D254FF5334CB}" srcOrd="0" destOrd="0" presId="urn:microsoft.com/office/officeart/2005/8/layout/funnel1"/>
    <dgm:cxn modelId="{9D1A9038-040A-41A9-8BED-2D3C9B4D11A0}" srcId="{3E87AE49-1BEA-4489-A1DC-58581C69DC8E}" destId="{00EB0B40-DE97-4258-85ED-E6B3DDD50805}" srcOrd="0" destOrd="0" parTransId="{74590A42-2FBA-4FC5-8B8D-1097B791F3F3}" sibTransId="{A0C3AF65-A04A-44C9-A97B-3E59B49D9A56}"/>
    <dgm:cxn modelId="{287436DC-5912-4D46-8DA7-84D908CC479C}" type="presOf" srcId="{00EB0B40-DE97-4258-85ED-E6B3DDD50805}" destId="{A36951A5-2683-4AA7-A4BC-80125472F82D}" srcOrd="0" destOrd="0" presId="urn:microsoft.com/office/officeart/2005/8/layout/funnel1"/>
    <dgm:cxn modelId="{2D45BE32-AA61-44E6-AC73-B02DA4C80169}" type="presParOf" srcId="{6CFA16C6-AD95-4B49-BB46-D254FF5334CB}" destId="{34FDC0F9-2FC2-446B-8DE5-03779F85FC60}" srcOrd="0" destOrd="0" presId="urn:microsoft.com/office/officeart/2005/8/layout/funnel1"/>
    <dgm:cxn modelId="{A8A8A15C-41B4-4DF0-843C-D6B95F3F5A09}" type="presParOf" srcId="{6CFA16C6-AD95-4B49-BB46-D254FF5334CB}" destId="{92FB17DE-D2D5-4BAD-B1BD-F499B94126AE}" srcOrd="1" destOrd="0" presId="urn:microsoft.com/office/officeart/2005/8/layout/funnel1"/>
    <dgm:cxn modelId="{2F706E9D-8521-43F7-87A0-59FFA482F1E6}" type="presParOf" srcId="{6CFA16C6-AD95-4B49-BB46-D254FF5334CB}" destId="{C944324F-2E0B-4737-A49B-7D90E4BAC7F1}" srcOrd="2" destOrd="0" presId="urn:microsoft.com/office/officeart/2005/8/layout/funnel1"/>
    <dgm:cxn modelId="{E009396B-2884-49CA-8497-1B296EC14F48}" type="presParOf" srcId="{6CFA16C6-AD95-4B49-BB46-D254FF5334CB}" destId="{7F8BC7A0-5A00-4C4B-9E56-2CDFD23AB132}" srcOrd="3" destOrd="0" presId="urn:microsoft.com/office/officeart/2005/8/layout/funnel1"/>
    <dgm:cxn modelId="{26D192F1-5597-4C92-BCF0-B8CEE372EF91}" type="presParOf" srcId="{6CFA16C6-AD95-4B49-BB46-D254FF5334CB}" destId="{9B8015BD-8119-44D2-BAB0-ED052CCDC337}" srcOrd="4" destOrd="0" presId="urn:microsoft.com/office/officeart/2005/8/layout/funnel1"/>
    <dgm:cxn modelId="{DBCA61D4-D1A1-4453-887C-89A6078F0BB8}" type="presParOf" srcId="{6CFA16C6-AD95-4B49-BB46-D254FF5334CB}" destId="{A36951A5-2683-4AA7-A4BC-80125472F82D}" srcOrd="5" destOrd="0" presId="urn:microsoft.com/office/officeart/2005/8/layout/funnel1"/>
    <dgm:cxn modelId="{D6B5788A-FDA6-468C-80B2-01061CB2F003}" type="presParOf" srcId="{6CFA16C6-AD95-4B49-BB46-D254FF5334CB}" destId="{A0C87027-32F1-4430-9DC1-352C16939DF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7AE49-1BEA-4489-A1DC-58581C69DC8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0EB0B40-DE97-4258-85ED-E6B3DDD5080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dirty="0" smtClean="0"/>
            <a:t>Stärken</a:t>
          </a:r>
          <a:endParaRPr lang="de-DE" dirty="0"/>
        </a:p>
      </dgm:t>
    </dgm:pt>
    <dgm:pt modelId="{74590A42-2FBA-4FC5-8B8D-1097B791F3F3}" type="parTrans" cxnId="{9D1A9038-040A-41A9-8BED-2D3C9B4D11A0}">
      <dgm:prSet/>
      <dgm:spPr/>
      <dgm:t>
        <a:bodyPr/>
        <a:lstStyle/>
        <a:p>
          <a:endParaRPr lang="de-DE"/>
        </a:p>
      </dgm:t>
    </dgm:pt>
    <dgm:pt modelId="{A0C3AF65-A04A-44C9-A97B-3E59B49D9A56}" type="sibTrans" cxnId="{9D1A9038-040A-41A9-8BED-2D3C9B4D11A0}">
      <dgm:prSet/>
      <dgm:spPr/>
      <dgm:t>
        <a:bodyPr/>
        <a:lstStyle/>
        <a:p>
          <a:endParaRPr lang="de-DE"/>
        </a:p>
      </dgm:t>
    </dgm:pt>
    <dgm:pt modelId="{4B8ACCDD-AC46-49BA-92AA-5A866DFF32A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 smtClean="0"/>
            <a:t>Kompetenzen</a:t>
          </a:r>
          <a:endParaRPr lang="de-DE" dirty="0"/>
        </a:p>
      </dgm:t>
    </dgm:pt>
    <dgm:pt modelId="{D54A51B1-8B74-4137-B7D2-726CDDFB31EE}" type="parTrans" cxnId="{68BC34BB-665E-438D-BA5D-BF64032CE3C2}">
      <dgm:prSet/>
      <dgm:spPr/>
      <dgm:t>
        <a:bodyPr/>
        <a:lstStyle/>
        <a:p>
          <a:endParaRPr lang="de-DE"/>
        </a:p>
      </dgm:t>
    </dgm:pt>
    <dgm:pt modelId="{C9BDAAA6-057E-4C4D-BBE0-B545E7ABDDEC}" type="sibTrans" cxnId="{68BC34BB-665E-438D-BA5D-BF64032CE3C2}">
      <dgm:prSet/>
      <dgm:spPr/>
      <dgm:t>
        <a:bodyPr/>
        <a:lstStyle/>
        <a:p>
          <a:endParaRPr lang="de-DE"/>
        </a:p>
      </dgm:t>
    </dgm:pt>
    <dgm:pt modelId="{FD0749F7-E08B-4CC9-844B-1811D456019C}">
      <dgm:prSet phldrT="[Text]"/>
      <dgm:spPr/>
      <dgm:t>
        <a:bodyPr/>
        <a:lstStyle/>
        <a:p>
          <a:r>
            <a:rPr lang="de-DE" dirty="0" smtClean="0"/>
            <a:t>Schwächen</a:t>
          </a:r>
          <a:endParaRPr lang="de-DE" dirty="0"/>
        </a:p>
      </dgm:t>
    </dgm:pt>
    <dgm:pt modelId="{B8B1AF31-FCB8-4DCC-8B4C-C770B4930335}" type="parTrans" cxnId="{14322091-39A4-42B8-ADC9-59E451791DB9}">
      <dgm:prSet/>
      <dgm:spPr/>
      <dgm:t>
        <a:bodyPr/>
        <a:lstStyle/>
        <a:p>
          <a:endParaRPr lang="de-DE"/>
        </a:p>
      </dgm:t>
    </dgm:pt>
    <dgm:pt modelId="{313314AC-9503-499C-AF5A-06578E77E2AA}" type="sibTrans" cxnId="{14322091-39A4-42B8-ADC9-59E451791DB9}">
      <dgm:prSet/>
      <dgm:spPr/>
      <dgm:t>
        <a:bodyPr/>
        <a:lstStyle/>
        <a:p>
          <a:endParaRPr lang="de-DE"/>
        </a:p>
      </dgm:t>
    </dgm:pt>
    <dgm:pt modelId="{66F41541-FD2F-4957-995E-1AA9CDEA7D1B}">
      <dgm:prSet phldrT="[Text]"/>
      <dgm:spPr/>
      <dgm:t>
        <a:bodyPr/>
        <a:lstStyle/>
        <a:p>
          <a:r>
            <a:rPr lang="de-DE" b="1" dirty="0" smtClean="0"/>
            <a:t>Empfehlung der Grundschullehrkräfte</a:t>
          </a:r>
          <a:endParaRPr lang="de-DE" b="1" dirty="0"/>
        </a:p>
      </dgm:t>
    </dgm:pt>
    <dgm:pt modelId="{2A95635A-86CC-4AA2-8B71-100AD88653F9}" type="parTrans" cxnId="{4703D034-954E-4FE9-8F4B-9723B02CE8A2}">
      <dgm:prSet/>
      <dgm:spPr/>
      <dgm:t>
        <a:bodyPr/>
        <a:lstStyle/>
        <a:p>
          <a:endParaRPr lang="de-DE"/>
        </a:p>
      </dgm:t>
    </dgm:pt>
    <dgm:pt modelId="{EB81B7F0-AA38-4705-A967-7C19A9557B22}" type="sibTrans" cxnId="{4703D034-954E-4FE9-8F4B-9723B02CE8A2}">
      <dgm:prSet/>
      <dgm:spPr/>
      <dgm:t>
        <a:bodyPr/>
        <a:lstStyle/>
        <a:p>
          <a:endParaRPr lang="de-DE"/>
        </a:p>
      </dgm:t>
    </dgm:pt>
    <dgm:pt modelId="{6CFA16C6-AD95-4B49-BB46-D254FF5334CB}" type="pres">
      <dgm:prSet presAssocID="{3E87AE49-1BEA-4489-A1DC-58581C69DC8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4FDC0F9-2FC2-446B-8DE5-03779F85FC60}" type="pres">
      <dgm:prSet presAssocID="{3E87AE49-1BEA-4489-A1DC-58581C69DC8E}" presName="ellipse" presStyleLbl="trBgShp" presStyleIdx="0" presStyleCnt="1"/>
      <dgm:spPr/>
    </dgm:pt>
    <dgm:pt modelId="{92FB17DE-D2D5-4BAD-B1BD-F499B94126AE}" type="pres">
      <dgm:prSet presAssocID="{3E87AE49-1BEA-4489-A1DC-58581C69DC8E}" presName="arrow1" presStyleLbl="fgShp" presStyleIdx="0" presStyleCnt="1"/>
      <dgm:spPr/>
    </dgm:pt>
    <dgm:pt modelId="{C944324F-2E0B-4737-A49B-7D90E4BAC7F1}" type="pres">
      <dgm:prSet presAssocID="{3E87AE49-1BEA-4489-A1DC-58581C69DC8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8BC7A0-5A00-4C4B-9E56-2CDFD23AB132}" type="pres">
      <dgm:prSet presAssocID="{4B8ACCDD-AC46-49BA-92AA-5A866DFF32A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8015BD-8119-44D2-BAB0-ED052CCDC337}" type="pres">
      <dgm:prSet presAssocID="{FD0749F7-E08B-4CC9-844B-1811D456019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6951A5-2683-4AA7-A4BC-80125472F82D}" type="pres">
      <dgm:prSet presAssocID="{66F41541-FD2F-4957-995E-1AA9CDEA7D1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C87027-32F1-4430-9DC1-352C16939DFC}" type="pres">
      <dgm:prSet presAssocID="{3E87AE49-1BEA-4489-A1DC-58581C69DC8E}" presName="funnel" presStyleLbl="trAlignAcc1" presStyleIdx="0" presStyleCnt="1"/>
      <dgm:spPr/>
    </dgm:pt>
  </dgm:ptLst>
  <dgm:cxnLst>
    <dgm:cxn modelId="{4DCAFB40-CB6E-4904-A726-79BAFE66E35D}" type="presOf" srcId="{66F41541-FD2F-4957-995E-1AA9CDEA7D1B}" destId="{C944324F-2E0B-4737-A49B-7D90E4BAC7F1}" srcOrd="0" destOrd="0" presId="urn:microsoft.com/office/officeart/2005/8/layout/funnel1"/>
    <dgm:cxn modelId="{68BC34BB-665E-438D-BA5D-BF64032CE3C2}" srcId="{3E87AE49-1BEA-4489-A1DC-58581C69DC8E}" destId="{4B8ACCDD-AC46-49BA-92AA-5A866DFF32A4}" srcOrd="1" destOrd="0" parTransId="{D54A51B1-8B74-4137-B7D2-726CDDFB31EE}" sibTransId="{C9BDAAA6-057E-4C4D-BBE0-B545E7ABDDEC}"/>
    <dgm:cxn modelId="{14322091-39A4-42B8-ADC9-59E451791DB9}" srcId="{3E87AE49-1BEA-4489-A1DC-58581C69DC8E}" destId="{FD0749F7-E08B-4CC9-844B-1811D456019C}" srcOrd="2" destOrd="0" parTransId="{B8B1AF31-FCB8-4DCC-8B4C-C770B4930335}" sibTransId="{313314AC-9503-499C-AF5A-06578E77E2AA}"/>
    <dgm:cxn modelId="{E3FF27A8-8550-48F0-97EC-D803424FCB08}" type="presOf" srcId="{4B8ACCDD-AC46-49BA-92AA-5A866DFF32A4}" destId="{9B8015BD-8119-44D2-BAB0-ED052CCDC337}" srcOrd="0" destOrd="0" presId="urn:microsoft.com/office/officeart/2005/8/layout/funnel1"/>
    <dgm:cxn modelId="{4703D034-954E-4FE9-8F4B-9723B02CE8A2}" srcId="{3E87AE49-1BEA-4489-A1DC-58581C69DC8E}" destId="{66F41541-FD2F-4957-995E-1AA9CDEA7D1B}" srcOrd="3" destOrd="0" parTransId="{2A95635A-86CC-4AA2-8B71-100AD88653F9}" sibTransId="{EB81B7F0-AA38-4705-A967-7C19A9557B22}"/>
    <dgm:cxn modelId="{8BED4A60-66E9-42B0-8A82-8FD81B9ED899}" type="presOf" srcId="{FD0749F7-E08B-4CC9-844B-1811D456019C}" destId="{7F8BC7A0-5A00-4C4B-9E56-2CDFD23AB132}" srcOrd="0" destOrd="0" presId="urn:microsoft.com/office/officeart/2005/8/layout/funnel1"/>
    <dgm:cxn modelId="{99D7D85A-0D91-4928-8BE2-C5C560AE6E1A}" type="presOf" srcId="{3E87AE49-1BEA-4489-A1DC-58581C69DC8E}" destId="{6CFA16C6-AD95-4B49-BB46-D254FF5334CB}" srcOrd="0" destOrd="0" presId="urn:microsoft.com/office/officeart/2005/8/layout/funnel1"/>
    <dgm:cxn modelId="{9D1A9038-040A-41A9-8BED-2D3C9B4D11A0}" srcId="{3E87AE49-1BEA-4489-A1DC-58581C69DC8E}" destId="{00EB0B40-DE97-4258-85ED-E6B3DDD50805}" srcOrd="0" destOrd="0" parTransId="{74590A42-2FBA-4FC5-8B8D-1097B791F3F3}" sibTransId="{A0C3AF65-A04A-44C9-A97B-3E59B49D9A56}"/>
    <dgm:cxn modelId="{287436DC-5912-4D46-8DA7-84D908CC479C}" type="presOf" srcId="{00EB0B40-DE97-4258-85ED-E6B3DDD50805}" destId="{A36951A5-2683-4AA7-A4BC-80125472F82D}" srcOrd="0" destOrd="0" presId="urn:microsoft.com/office/officeart/2005/8/layout/funnel1"/>
    <dgm:cxn modelId="{2D45BE32-AA61-44E6-AC73-B02DA4C80169}" type="presParOf" srcId="{6CFA16C6-AD95-4B49-BB46-D254FF5334CB}" destId="{34FDC0F9-2FC2-446B-8DE5-03779F85FC60}" srcOrd="0" destOrd="0" presId="urn:microsoft.com/office/officeart/2005/8/layout/funnel1"/>
    <dgm:cxn modelId="{A8A8A15C-41B4-4DF0-843C-D6B95F3F5A09}" type="presParOf" srcId="{6CFA16C6-AD95-4B49-BB46-D254FF5334CB}" destId="{92FB17DE-D2D5-4BAD-B1BD-F499B94126AE}" srcOrd="1" destOrd="0" presId="urn:microsoft.com/office/officeart/2005/8/layout/funnel1"/>
    <dgm:cxn modelId="{2F706E9D-8521-43F7-87A0-59FFA482F1E6}" type="presParOf" srcId="{6CFA16C6-AD95-4B49-BB46-D254FF5334CB}" destId="{C944324F-2E0B-4737-A49B-7D90E4BAC7F1}" srcOrd="2" destOrd="0" presId="urn:microsoft.com/office/officeart/2005/8/layout/funnel1"/>
    <dgm:cxn modelId="{E009396B-2884-49CA-8497-1B296EC14F48}" type="presParOf" srcId="{6CFA16C6-AD95-4B49-BB46-D254FF5334CB}" destId="{7F8BC7A0-5A00-4C4B-9E56-2CDFD23AB132}" srcOrd="3" destOrd="0" presId="urn:microsoft.com/office/officeart/2005/8/layout/funnel1"/>
    <dgm:cxn modelId="{26D192F1-5597-4C92-BCF0-B8CEE372EF91}" type="presParOf" srcId="{6CFA16C6-AD95-4B49-BB46-D254FF5334CB}" destId="{9B8015BD-8119-44D2-BAB0-ED052CCDC337}" srcOrd="4" destOrd="0" presId="urn:microsoft.com/office/officeart/2005/8/layout/funnel1"/>
    <dgm:cxn modelId="{DBCA61D4-D1A1-4453-887C-89A6078F0BB8}" type="presParOf" srcId="{6CFA16C6-AD95-4B49-BB46-D254FF5334CB}" destId="{A36951A5-2683-4AA7-A4BC-80125472F82D}" srcOrd="5" destOrd="0" presId="urn:microsoft.com/office/officeart/2005/8/layout/funnel1"/>
    <dgm:cxn modelId="{D6B5788A-FDA6-468C-80B2-01061CB2F003}" type="presParOf" srcId="{6CFA16C6-AD95-4B49-BB46-D254FF5334CB}" destId="{A0C87027-32F1-4430-9DC1-352C16939DF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DC0F9-2FC2-446B-8DE5-03779F85FC60}">
      <dsp:nvSpPr>
        <dsp:cNvPr id="0" name=""/>
        <dsp:cNvSpPr/>
      </dsp:nvSpPr>
      <dsp:spPr>
        <a:xfrm>
          <a:off x="2375868" y="152805"/>
          <a:ext cx="3032595" cy="105318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B17DE-D2D5-4BAD-B1BD-F499B94126AE}">
      <dsp:nvSpPr>
        <dsp:cNvPr id="0" name=""/>
        <dsp:cNvSpPr/>
      </dsp:nvSpPr>
      <dsp:spPr>
        <a:xfrm>
          <a:off x="3603011" y="2731686"/>
          <a:ext cx="587712" cy="37613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4324F-2E0B-4737-A49B-7D90E4BAC7F1}">
      <dsp:nvSpPr>
        <dsp:cNvPr id="0" name=""/>
        <dsp:cNvSpPr/>
      </dsp:nvSpPr>
      <dsp:spPr>
        <a:xfrm>
          <a:off x="2486358" y="3032595"/>
          <a:ext cx="2821019" cy="70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 smtClean="0"/>
            <a:t>Empfehlung der Grundschullehrkräfte</a:t>
          </a:r>
          <a:endParaRPr lang="de-DE" sz="1700" b="1" kern="1200" dirty="0"/>
        </a:p>
      </dsp:txBody>
      <dsp:txXfrm>
        <a:off x="2486358" y="3032595"/>
        <a:ext cx="2821019" cy="705254"/>
      </dsp:txXfrm>
    </dsp:sp>
    <dsp:sp modelId="{7F8BC7A0-5A00-4C4B-9E56-2CDFD23AB132}">
      <dsp:nvSpPr>
        <dsp:cNvPr id="0" name=""/>
        <dsp:cNvSpPr/>
      </dsp:nvSpPr>
      <dsp:spPr>
        <a:xfrm>
          <a:off x="3478416" y="1287325"/>
          <a:ext cx="1057882" cy="1057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Schwächen</a:t>
          </a:r>
          <a:endParaRPr lang="de-DE" sz="900" kern="1200" dirty="0"/>
        </a:p>
      </dsp:txBody>
      <dsp:txXfrm>
        <a:off x="3633339" y="1442248"/>
        <a:ext cx="748036" cy="748036"/>
      </dsp:txXfrm>
    </dsp:sp>
    <dsp:sp modelId="{9B8015BD-8119-44D2-BAB0-ED052CCDC337}">
      <dsp:nvSpPr>
        <dsp:cNvPr id="0" name=""/>
        <dsp:cNvSpPr/>
      </dsp:nvSpPr>
      <dsp:spPr>
        <a:xfrm>
          <a:off x="2721443" y="493678"/>
          <a:ext cx="1057882" cy="105788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Kompetenzen</a:t>
          </a:r>
          <a:endParaRPr lang="de-DE" sz="900" kern="1200" dirty="0"/>
        </a:p>
      </dsp:txBody>
      <dsp:txXfrm>
        <a:off x="2876366" y="648601"/>
        <a:ext cx="748036" cy="748036"/>
      </dsp:txXfrm>
    </dsp:sp>
    <dsp:sp modelId="{A36951A5-2683-4AA7-A4BC-80125472F82D}">
      <dsp:nvSpPr>
        <dsp:cNvPr id="0" name=""/>
        <dsp:cNvSpPr/>
      </dsp:nvSpPr>
      <dsp:spPr>
        <a:xfrm>
          <a:off x="3802834" y="237905"/>
          <a:ext cx="1057882" cy="105788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Stärken</a:t>
          </a:r>
          <a:endParaRPr lang="de-DE" sz="900" kern="1200" dirty="0"/>
        </a:p>
      </dsp:txBody>
      <dsp:txXfrm>
        <a:off x="3957757" y="392828"/>
        <a:ext cx="748036" cy="748036"/>
      </dsp:txXfrm>
    </dsp:sp>
    <dsp:sp modelId="{A0C87027-32F1-4430-9DC1-352C16939DFC}">
      <dsp:nvSpPr>
        <dsp:cNvPr id="0" name=""/>
        <dsp:cNvSpPr/>
      </dsp:nvSpPr>
      <dsp:spPr>
        <a:xfrm>
          <a:off x="2251273" y="23508"/>
          <a:ext cx="3291189" cy="263295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DC0F9-2FC2-446B-8DE5-03779F85FC60}">
      <dsp:nvSpPr>
        <dsp:cNvPr id="0" name=""/>
        <dsp:cNvSpPr/>
      </dsp:nvSpPr>
      <dsp:spPr>
        <a:xfrm>
          <a:off x="1111927" y="95598"/>
          <a:ext cx="1897253" cy="65889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B17DE-D2D5-4BAD-B1BD-F499B94126AE}">
      <dsp:nvSpPr>
        <dsp:cNvPr id="0" name=""/>
        <dsp:cNvSpPr/>
      </dsp:nvSpPr>
      <dsp:spPr>
        <a:xfrm>
          <a:off x="1879653" y="1708999"/>
          <a:ext cx="367684" cy="23531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4324F-2E0B-4737-A49B-7D90E4BAC7F1}">
      <dsp:nvSpPr>
        <dsp:cNvPr id="0" name=""/>
        <dsp:cNvSpPr/>
      </dsp:nvSpPr>
      <dsp:spPr>
        <a:xfrm>
          <a:off x="1181052" y="1897253"/>
          <a:ext cx="1764887" cy="44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Empfehlung der Grundschullehrkräfte</a:t>
          </a:r>
          <a:endParaRPr lang="de-DE" sz="1000" b="1" kern="1200" dirty="0"/>
        </a:p>
      </dsp:txBody>
      <dsp:txXfrm>
        <a:off x="1181052" y="1897253"/>
        <a:ext cx="1764887" cy="441221"/>
      </dsp:txXfrm>
    </dsp:sp>
    <dsp:sp modelId="{7F8BC7A0-5A00-4C4B-9E56-2CDFD23AB132}">
      <dsp:nvSpPr>
        <dsp:cNvPr id="0" name=""/>
        <dsp:cNvSpPr/>
      </dsp:nvSpPr>
      <dsp:spPr>
        <a:xfrm>
          <a:off x="1801704" y="805376"/>
          <a:ext cx="661832" cy="661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Schwächen</a:t>
          </a:r>
          <a:endParaRPr lang="de-DE" sz="500" kern="1200" dirty="0"/>
        </a:p>
      </dsp:txBody>
      <dsp:txXfrm>
        <a:off x="1898627" y="902299"/>
        <a:ext cx="467986" cy="467986"/>
      </dsp:txXfrm>
    </dsp:sp>
    <dsp:sp modelId="{9B8015BD-8119-44D2-BAB0-ED052CCDC337}">
      <dsp:nvSpPr>
        <dsp:cNvPr id="0" name=""/>
        <dsp:cNvSpPr/>
      </dsp:nvSpPr>
      <dsp:spPr>
        <a:xfrm>
          <a:off x="1328126" y="308855"/>
          <a:ext cx="661832" cy="66183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Kompetenzen</a:t>
          </a:r>
          <a:endParaRPr lang="de-DE" sz="500" kern="1200" dirty="0"/>
        </a:p>
      </dsp:txBody>
      <dsp:txXfrm>
        <a:off x="1425049" y="405778"/>
        <a:ext cx="467986" cy="467986"/>
      </dsp:txXfrm>
    </dsp:sp>
    <dsp:sp modelId="{A36951A5-2683-4AA7-A4BC-80125472F82D}">
      <dsp:nvSpPr>
        <dsp:cNvPr id="0" name=""/>
        <dsp:cNvSpPr/>
      </dsp:nvSpPr>
      <dsp:spPr>
        <a:xfrm>
          <a:off x="2004666" y="148838"/>
          <a:ext cx="661832" cy="66183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Stärken</a:t>
          </a:r>
          <a:endParaRPr lang="de-DE" sz="500" kern="1200" dirty="0"/>
        </a:p>
      </dsp:txBody>
      <dsp:txXfrm>
        <a:off x="2101589" y="245761"/>
        <a:ext cx="467986" cy="467986"/>
      </dsp:txXfrm>
    </dsp:sp>
    <dsp:sp modelId="{A0C87027-32F1-4430-9DC1-352C16939DFC}">
      <dsp:nvSpPr>
        <dsp:cNvPr id="0" name=""/>
        <dsp:cNvSpPr/>
      </dsp:nvSpPr>
      <dsp:spPr>
        <a:xfrm>
          <a:off x="1033978" y="14707"/>
          <a:ext cx="2059035" cy="164722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29043-13BD-4F60-86BF-7586B675806F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CC73-7D4D-4EAB-ADEE-48239299E8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254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4C46B-4D01-420D-8FC5-87C9DEE0B4E9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11604-4685-460E-985B-9D99659A2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06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694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85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743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724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021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725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824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42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321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497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70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388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828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127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730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564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28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33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99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70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2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26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64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1604-4685-460E-985B-9D99659A203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33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824000" y="5184001"/>
            <a:ext cx="8486115" cy="10794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algn="l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824000" y="2160000"/>
            <a:ext cx="8486115" cy="2880000"/>
          </a:xfrm>
        </p:spPr>
        <p:txBody>
          <a:bodyPr lIns="0" tIns="0" rIns="0" bIns="0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6337426"/>
            <a:ext cx="12192000" cy="52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792000"/>
            <a:ext cx="2278800" cy="7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72832"/>
            <a:ext cx="3932237" cy="369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D39-53D6-4928-8090-94C3D0DEAD1C}" type="datetime1">
              <a:rPr lang="de-DE" smtClean="0"/>
              <a:t>21.11.2022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419" y="2000250"/>
            <a:ext cx="2032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90" y="1432146"/>
            <a:ext cx="2031999" cy="5715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12D1-6229-4EFC-B483-FE71F3AFBB6F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00" y="720000"/>
            <a:ext cx="8640000" cy="2880000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00" y="3744000"/>
            <a:ext cx="8640000" cy="1080000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FD5D-5431-45F5-9796-0804EFC00BEB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5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2BA1-C51A-48C8-B078-7B92E4018DC9}" type="datetime1">
              <a:rPr lang="de-DE" smtClean="0"/>
              <a:t>21.11.2022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489" y="1432146"/>
            <a:ext cx="2032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(untereina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20366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93029"/>
            <a:ext cx="10515600" cy="208393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7519-F3D6-44BA-81DE-5A92A892CF9B}" type="datetime1">
              <a:rPr lang="de-DE" smtClean="0"/>
              <a:t>21.11.2022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489" y="1432146"/>
            <a:ext cx="2032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9FF-FAD1-43B5-8BEB-52A6810B0806}" type="datetime1">
              <a:rPr lang="de-DE" smtClean="0"/>
              <a:t>21.11.2022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489" y="1432146"/>
            <a:ext cx="2032000" cy="5715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200" y="165961"/>
            <a:ext cx="10515600" cy="1264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5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CAFC-1728-43AB-A3A8-94B8B57DBECB}" type="datetime1">
              <a:rPr lang="de-DE" smtClean="0"/>
              <a:t>21.11.2022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489" y="1432146"/>
            <a:ext cx="2032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4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DEE1-291E-4140-AB89-96493AF7DBD8}" type="datetime1">
              <a:rPr lang="de-DE" smtClean="0"/>
              <a:t>21.11.2022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5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09046"/>
            <a:ext cx="3932237" cy="36599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A096-6C1B-48EF-8F04-1BADEEFD8E96}" type="datetime1">
              <a:rPr lang="de-DE" smtClean="0"/>
              <a:t>21.11.2022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489" y="2000250"/>
            <a:ext cx="2032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9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404856"/>
            <a:ext cx="12192000" cy="4539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5961"/>
            <a:ext cx="10515600" cy="1264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83851" y="6515142"/>
            <a:ext cx="869948" cy="1166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34FEDBE-56C3-48C4-9521-C5E14D79DF95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3850" y="6658978"/>
            <a:ext cx="869951" cy="15718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32" name="Gerader Verbinder 31"/>
          <p:cNvCxnSpPr/>
          <p:nvPr userDrawn="1"/>
        </p:nvCxnSpPr>
        <p:spPr>
          <a:xfrm>
            <a:off x="2126371" y="6476294"/>
            <a:ext cx="0" cy="36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 userDrawn="1"/>
        </p:nvCxnSpPr>
        <p:spPr>
          <a:xfrm>
            <a:off x="10241333" y="6473439"/>
            <a:ext cx="0" cy="36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5821" y="6446068"/>
            <a:ext cx="7147779" cy="4204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100" b="1" dirty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7" y="6469937"/>
            <a:ext cx="967652" cy="31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4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52221" cy="52852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43918" y="1118946"/>
            <a:ext cx="4664383" cy="3264886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Infoveranstaltung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4800" dirty="0" smtClean="0">
                <a:solidFill>
                  <a:schemeClr val="bg1"/>
                </a:solidFill>
              </a:rPr>
              <a:t>Von der Grundschule zur weiterführenden Schulen</a:t>
            </a:r>
            <a:endParaRPr lang="de-DE" sz="4800" dirty="0"/>
          </a:p>
        </p:txBody>
      </p:sp>
      <p:pic>
        <p:nvPicPr>
          <p:cNvPr id="4" name="Picture 13" descr="logo_rbb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4" y="5740436"/>
            <a:ext cx="2354546" cy="7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31" y="5660136"/>
            <a:ext cx="2151374" cy="8405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l="4454" t="14218"/>
          <a:stretch/>
        </p:blipFill>
        <p:spPr>
          <a:xfrm>
            <a:off x="243918" y="1598328"/>
            <a:ext cx="4017419" cy="272521"/>
          </a:xfrm>
          <a:prstGeom prst="rect">
            <a:avLst/>
          </a:prstGeom>
        </p:spPr>
      </p:pic>
      <p:pic>
        <p:nvPicPr>
          <p:cNvPr id="10" name="Grafik 9" descr="ooxWord://word/media/image4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39" y="5660136"/>
            <a:ext cx="788411" cy="855766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83" y="0"/>
            <a:ext cx="5383696" cy="53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Wohin nach der Grundschule?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3" y="2369382"/>
            <a:ext cx="2475637" cy="2607137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10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2389187" y="1430809"/>
            <a:ext cx="8964613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32000" indent="-43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endParaRPr lang="de-DE" sz="3600" b="1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de-DE" sz="3200" b="1" dirty="0" err="1" smtClean="0"/>
              <a:t>Erklärfilm</a:t>
            </a:r>
            <a:r>
              <a:rPr lang="de-DE" sz="3200" b="1" dirty="0" smtClean="0"/>
              <a:t> in verschiedenen Sprachen</a:t>
            </a:r>
            <a:endParaRPr lang="de-DE" sz="2000" b="1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de-DE" sz="2400" b="1" dirty="0" err="1" smtClean="0"/>
              <a:t>Youtube</a:t>
            </a:r>
            <a:r>
              <a:rPr lang="de-DE" sz="2400" b="1" dirty="0" smtClean="0"/>
              <a:t>: Wohin nach der Grundschule? / Schulen im Team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de-DE" sz="2400" b="1" dirty="0">
              <a:solidFill>
                <a:schemeClr val="accent4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de-DE" sz="2400" b="1" dirty="0">
              <a:solidFill>
                <a:schemeClr val="accent4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77" y="3160775"/>
            <a:ext cx="2813685" cy="28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Erprobungsstufe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11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30156" t="914"/>
          <a:stretch/>
        </p:blipFill>
        <p:spPr>
          <a:xfrm>
            <a:off x="685800" y="1658849"/>
            <a:ext cx="5605272" cy="4559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7031736" y="1658849"/>
            <a:ext cx="48371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An allen Schulen des 3-gliedrigen Systems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Umfasst Klassen 5 und 6 (Dauer: 2 Jahre)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Automatischer Übergang zu Klasse 6 </a:t>
            </a:r>
            <a:br>
              <a:rPr lang="de-DE" dirty="0" smtClean="0"/>
            </a:br>
            <a:r>
              <a:rPr lang="de-DE" dirty="0" smtClean="0"/>
              <a:t>(kein Sitzenbleiben)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/>
              <a:t>Am Ende der 6. Klasse Entscheidung, ob ein Schulformwechsel empfohlen wird oder in der jeweiligen Schule in Klasse 7 versetzt wird.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1" dirty="0" smtClean="0"/>
          </a:p>
          <a:p>
            <a:r>
              <a:rPr lang="de-DE" b="1" dirty="0" smtClean="0"/>
              <a:t>    </a:t>
            </a:r>
            <a:r>
              <a:rPr lang="de-DE" dirty="0" smtClean="0"/>
              <a:t>(Wiederholung Klasse 6 ist möglich)</a:t>
            </a:r>
          </a:p>
          <a:p>
            <a:r>
              <a:rPr lang="de-DE" dirty="0" smtClean="0"/>
              <a:t>    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709928" y="3557016"/>
            <a:ext cx="4581144" cy="1934991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1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Abschlüsse nach Sekundarstufe 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12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t="2995"/>
          <a:stretch/>
        </p:blipFill>
        <p:spPr>
          <a:xfrm>
            <a:off x="0" y="2401677"/>
            <a:ext cx="6815629" cy="327201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8" name="Textfeld 7"/>
          <p:cNvSpPr txBox="1"/>
          <p:nvPr/>
        </p:nvSpPr>
        <p:spPr>
          <a:xfrm>
            <a:off x="6815629" y="1888035"/>
            <a:ext cx="5166910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Hauptschulabschluss nach Klasse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Hauptschulabschluss nach Klasse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Mittlerer Schulabschluss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Fachoberschulreife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Ggf. mit Qualifikation zum Besuch der Gymnasialen Oberstufe (FOR-Q)</a:t>
            </a:r>
          </a:p>
          <a:p>
            <a:endParaRPr lang="de-DE" sz="2400" b="1" dirty="0"/>
          </a:p>
        </p:txBody>
      </p:sp>
      <p:sp>
        <p:nvSpPr>
          <p:cNvPr id="9" name="Rechteckiger Pfeil 8"/>
          <p:cNvSpPr/>
          <p:nvPr/>
        </p:nvSpPr>
        <p:spPr>
          <a:xfrm rot="16032653">
            <a:off x="3561558" y="2340429"/>
            <a:ext cx="3095394" cy="4388528"/>
          </a:xfrm>
          <a:prstGeom prst="bentArrow">
            <a:avLst>
              <a:gd name="adj1" fmla="val 25704"/>
              <a:gd name="adj2" fmla="val 25000"/>
              <a:gd name="adj3" fmla="val 25000"/>
              <a:gd name="adj4" fmla="val 4145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38200" y="1638669"/>
            <a:ext cx="545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Schulpflicht: 	10 Schuljahre bzw. </a:t>
            </a:r>
            <a:br>
              <a:rPr lang="de-DE" sz="2000" b="1" dirty="0" smtClean="0"/>
            </a:br>
            <a:r>
              <a:rPr lang="de-DE" sz="2000" b="1" dirty="0" smtClean="0"/>
              <a:t>		bis zum Alter von 18 Jahren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2435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Sekundarstufe II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13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038" b="8240"/>
          <a:stretch/>
        </p:blipFill>
        <p:spPr>
          <a:xfrm>
            <a:off x="2870538" y="1718038"/>
            <a:ext cx="7524170" cy="425196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929749" y="4279020"/>
            <a:ext cx="1978152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sz="1600" b="1" dirty="0" smtClean="0"/>
              <a:t>Berufsausbildung</a:t>
            </a:r>
            <a:r>
              <a:rPr lang="de-DE" sz="1600" dirty="0" smtClean="0"/>
              <a:t> </a:t>
            </a:r>
          </a:p>
          <a:p>
            <a:pPr algn="ctr"/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6632623" y="4725296"/>
            <a:ext cx="3200400" cy="14845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21689" y="2055751"/>
            <a:ext cx="2448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Nach der Sekundarstufe II an einem Berufskolleg oder der Gymnasialen Oberstufe der Gesamtschule oder des Gymnasiums können erreicht werden:</a:t>
            </a:r>
          </a:p>
          <a:p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Abitur (allgemeine Hochschulreife)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Fachhochschulreife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Abschluss der Berufsausbildung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356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 Wege führen zum Abitur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14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038" b="8240"/>
          <a:stretch/>
        </p:blipFill>
        <p:spPr>
          <a:xfrm>
            <a:off x="3581472" y="1706003"/>
            <a:ext cx="7524170" cy="4251961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489522" y="1733091"/>
            <a:ext cx="2857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Nach der 10. Klasse endet die Sekundarstufe I.</a:t>
            </a:r>
          </a:p>
          <a:p>
            <a:endParaRPr lang="de-DE" dirty="0"/>
          </a:p>
          <a:p>
            <a:r>
              <a:rPr lang="de-DE" dirty="0" smtClean="0"/>
              <a:t>Darauf folgen 3 Jahre Oberstufe.</a:t>
            </a:r>
          </a:p>
          <a:p>
            <a:endParaRPr lang="de-DE" dirty="0" smtClean="0"/>
          </a:p>
          <a:p>
            <a:r>
              <a:rPr lang="de-DE" dirty="0"/>
              <a:t>Der Weg zum Abitur dauert im Regelfall 9 </a:t>
            </a:r>
            <a:r>
              <a:rPr lang="de-DE" dirty="0" smtClean="0"/>
              <a:t>Schuljahre</a:t>
            </a:r>
            <a:r>
              <a:rPr lang="de-DE" dirty="0"/>
              <a:t>. </a:t>
            </a:r>
          </a:p>
          <a:p>
            <a:endParaRPr lang="de-DE" dirty="0" smtClean="0"/>
          </a:p>
          <a:p>
            <a:r>
              <a:rPr lang="de-DE" dirty="0" smtClean="0"/>
              <a:t>Das Abitur kann auch auf dem zweiten Bildungsweg, z.B. über die VHS, erreicht werden.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4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14134" r="11423" b="14400"/>
          <a:stretch/>
        </p:blipFill>
        <p:spPr>
          <a:xfrm>
            <a:off x="7470817" y="1728216"/>
            <a:ext cx="4290394" cy="39512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Betreuung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5007" y="1762769"/>
            <a:ext cx="7025809" cy="4351338"/>
          </a:xfrm>
        </p:spPr>
        <p:txBody>
          <a:bodyPr>
            <a:normAutofit/>
          </a:bodyPr>
          <a:lstStyle/>
          <a:p>
            <a:r>
              <a:rPr lang="de-DE" sz="2000" dirty="0" smtClean="0"/>
              <a:t>Alle Schulen längeren gemeinsamen Lernens sind in der Regel </a:t>
            </a:r>
            <a:r>
              <a:rPr lang="de-DE" sz="2000" b="1" dirty="0" smtClean="0"/>
              <a:t>Ganztagsschulen</a:t>
            </a:r>
            <a:r>
              <a:rPr lang="de-DE" sz="2000" dirty="0" smtClean="0"/>
              <a:t>. Es findet also verpflichtend an 3 Tagen Unterricht bis mindestens 15 Uhr statt. </a:t>
            </a: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dirty="0" smtClean="0"/>
              <a:t>Informationen zu weiteren Schulen mit Ganztagsangeboten finden Sie im Schulwegweiser.</a:t>
            </a: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dirty="0" smtClean="0"/>
              <a:t>Alle Bochumer Schulen bieten eine </a:t>
            </a:r>
            <a:r>
              <a:rPr lang="de-DE" sz="2000" b="1" dirty="0" smtClean="0"/>
              <a:t>pädagogische Übermittagsbetreuung</a:t>
            </a:r>
            <a:r>
              <a:rPr lang="de-DE" sz="2000" dirty="0" smtClean="0"/>
              <a:t> in Kooperation mit weiteren Trägern an. Weitere Informationen halten die Schulen für Sie bereit.</a:t>
            </a:r>
          </a:p>
          <a:p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15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10221" r="10601" b="5890"/>
          <a:stretch/>
        </p:blipFill>
        <p:spPr>
          <a:xfrm>
            <a:off x="7867219" y="1700784"/>
            <a:ext cx="4324781" cy="46140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Inklusion - Kinder mit Förderbedarf	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776" y="2462525"/>
            <a:ext cx="7373443" cy="3179323"/>
          </a:xfrm>
        </p:spPr>
        <p:txBody>
          <a:bodyPr>
            <a:noAutofit/>
          </a:bodyPr>
          <a:lstStyle/>
          <a:p>
            <a:r>
              <a:rPr lang="de-DE" sz="2400" dirty="0" smtClean="0"/>
              <a:t>Ihr Kind hat einen festgestellten sonderpädagogischen Unterstützungsbedarf. </a:t>
            </a:r>
          </a:p>
          <a:p>
            <a:endParaRPr lang="de-DE" sz="2400" dirty="0" smtClean="0"/>
          </a:p>
          <a:p>
            <a:r>
              <a:rPr lang="de-DE" sz="2400" dirty="0" smtClean="0"/>
              <a:t>Sie können zwischen zwei Möglichkeiten wählen:</a:t>
            </a:r>
          </a:p>
          <a:p>
            <a:endParaRPr lang="de-DE" sz="2400" dirty="0" smtClean="0"/>
          </a:p>
          <a:p>
            <a:pPr lvl="1"/>
            <a:r>
              <a:rPr lang="de-DE" dirty="0" smtClean="0"/>
              <a:t>einer Förderschule je nach Förderschwerpunkt </a:t>
            </a:r>
          </a:p>
          <a:p>
            <a:pPr lvl="1"/>
            <a:r>
              <a:rPr lang="de-DE" dirty="0" smtClean="0"/>
              <a:t>einer Schule des Gemeinsam Lernens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16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16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10221" r="10601" b="5890"/>
          <a:stretch/>
        </p:blipFill>
        <p:spPr>
          <a:xfrm>
            <a:off x="7451217" y="1482073"/>
            <a:ext cx="4604766" cy="49127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Inklusion - Kinder mit Förderbedarf 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0446" y="1917064"/>
            <a:ext cx="6930771" cy="3898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400" dirty="0" smtClean="0"/>
              <a:t>Eine Übersicht der Förderschulen finden Sie im Schulwegweiser.</a:t>
            </a:r>
          </a:p>
          <a:p>
            <a:pPr>
              <a:defRPr/>
            </a:pPr>
            <a:endParaRPr lang="de-DE" sz="2400" dirty="0" smtClean="0"/>
          </a:p>
          <a:p>
            <a:pPr>
              <a:defRPr/>
            </a:pPr>
            <a:r>
              <a:rPr lang="de-DE" sz="2400" dirty="0"/>
              <a:t>Gemeinsames Lernen bieten mehrere Schulen an. </a:t>
            </a:r>
            <a:r>
              <a:rPr lang="de-DE" sz="2400" dirty="0" smtClean="0"/>
              <a:t>Hier werden Kinder mit und ohne Förderbedarf gemeinsam unterrichtet.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/>
              <a:t>Informationen bietet auch hier der Schulwegweiser</a:t>
            </a:r>
          </a:p>
          <a:p>
            <a:pPr marL="0" indent="0">
              <a:buNone/>
              <a:defRPr/>
            </a:pPr>
            <a:endParaRPr lang="de-DE" sz="2400" dirty="0" smtClean="0"/>
          </a:p>
          <a:p>
            <a:pPr>
              <a:defRPr/>
            </a:pPr>
            <a:endParaRPr lang="de-DE" sz="2400" dirty="0"/>
          </a:p>
          <a:p>
            <a:pPr marL="0" indent="0">
              <a:buNone/>
              <a:defRPr/>
            </a:pPr>
            <a:endParaRPr lang="de-DE" sz="2400" dirty="0"/>
          </a:p>
          <a:p>
            <a:pPr>
              <a:defRPr/>
            </a:pP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17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Integration: Sprachförderung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69024" cy="4351338"/>
          </a:xfrm>
        </p:spPr>
        <p:txBody>
          <a:bodyPr/>
          <a:lstStyle/>
          <a:p>
            <a:r>
              <a:rPr lang="de-DE" dirty="0" smtClean="0"/>
              <a:t>Alle Bochumer Schulen bieten eine Sprachförderung für neu zugewanderte Kinder an.</a:t>
            </a:r>
          </a:p>
          <a:p>
            <a:endParaRPr lang="de-DE" dirty="0" smtClean="0"/>
          </a:p>
          <a:p>
            <a:r>
              <a:rPr lang="de-DE" dirty="0" smtClean="0"/>
              <a:t>Bedingungen:</a:t>
            </a:r>
          </a:p>
          <a:p>
            <a:pPr lvl="1"/>
            <a:r>
              <a:rPr lang="de-DE" dirty="0" smtClean="0"/>
              <a:t>Schulpflichtig (U18, keine 10 Jahre Schule bisher)</a:t>
            </a:r>
          </a:p>
          <a:p>
            <a:pPr lvl="1"/>
            <a:r>
              <a:rPr lang="de-DE" dirty="0" smtClean="0"/>
              <a:t>Weniger als 2 Jahre in Deutschland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18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8400" r="10356" b="6667"/>
          <a:stretch/>
        </p:blipFill>
        <p:spPr>
          <a:xfrm>
            <a:off x="7507224" y="1552746"/>
            <a:ext cx="4093325" cy="45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Integration: Herkunftssprachlicher Unterricht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69024" cy="4351338"/>
          </a:xfrm>
        </p:spPr>
        <p:txBody>
          <a:bodyPr/>
          <a:lstStyle/>
          <a:p>
            <a:r>
              <a:rPr lang="de-DE" dirty="0"/>
              <a:t>Herkunftssprachlicher </a:t>
            </a:r>
            <a:r>
              <a:rPr lang="de-DE" dirty="0" smtClean="0"/>
              <a:t>Unterricht für zahlreiche Sprachen wird zusätzlich angeboten.</a:t>
            </a:r>
          </a:p>
          <a:p>
            <a:endParaRPr lang="de-DE" dirty="0"/>
          </a:p>
          <a:p>
            <a:r>
              <a:rPr lang="de-DE" dirty="0" smtClean="0"/>
              <a:t>Die </a:t>
            </a:r>
            <a:r>
              <a:rPr lang="de-DE" dirty="0"/>
              <a:t>Note geht in das reguläre Schulzeugnis mit </a:t>
            </a:r>
            <a:r>
              <a:rPr lang="de-DE" dirty="0" smtClean="0"/>
              <a:t>ein und bietet somit eine Zusatzqualifikation.</a:t>
            </a:r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19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8400" r="10356" b="6667"/>
          <a:stretch/>
        </p:blipFill>
        <p:spPr>
          <a:xfrm>
            <a:off x="7507224" y="1552746"/>
            <a:ext cx="4093325" cy="45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Goodbye Grundschule – und nun?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45650" cy="410883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de-DE" dirty="0" smtClean="0"/>
              <a:t>Was wird </a:t>
            </a:r>
            <a:r>
              <a:rPr lang="de-DE" b="1" dirty="0" smtClean="0"/>
              <a:t>alles anders</a:t>
            </a:r>
            <a:r>
              <a:rPr lang="de-DE" dirty="0" smtClean="0"/>
              <a:t>?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de-DE" dirty="0" smtClean="0"/>
              <a:t>Wie </a:t>
            </a:r>
            <a:r>
              <a:rPr lang="de-DE" b="1" dirty="0"/>
              <a:t>unterscheiden</a:t>
            </a:r>
            <a:r>
              <a:rPr lang="de-DE" dirty="0"/>
              <a:t> sich die einzelnen Schulformen voneinander?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de-DE" dirty="0" smtClean="0"/>
              <a:t>Welche </a:t>
            </a:r>
            <a:r>
              <a:rPr lang="de-DE" b="1" dirty="0"/>
              <a:t>Abschlüsse</a:t>
            </a:r>
            <a:r>
              <a:rPr lang="de-DE" dirty="0"/>
              <a:t> kann man erwerben?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de-DE" b="1" dirty="0"/>
              <a:t>Welche Schulform </a:t>
            </a:r>
            <a:r>
              <a:rPr lang="de-DE" dirty="0"/>
              <a:t>passt zu meinem Kind?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de-DE" dirty="0"/>
              <a:t>Wo kann mein Kind mit </a:t>
            </a:r>
            <a:r>
              <a:rPr lang="de-DE" b="1" dirty="0"/>
              <a:t>besonderem Förderbedarf </a:t>
            </a:r>
            <a:r>
              <a:rPr lang="de-DE" dirty="0"/>
              <a:t>beschult werden?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de-DE" dirty="0"/>
              <a:t>Wie wird mein Kind im </a:t>
            </a:r>
            <a:r>
              <a:rPr lang="de-DE" b="1" dirty="0"/>
              <a:t>Nachmittagsbereich</a:t>
            </a:r>
            <a:r>
              <a:rPr lang="de-DE" dirty="0"/>
              <a:t> betreut?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31467" r="58567" b="18533"/>
          <a:stretch/>
        </p:blipFill>
        <p:spPr>
          <a:xfrm flipH="1">
            <a:off x="9745345" y="2505456"/>
            <a:ext cx="2502408" cy="3429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11599" r="68077" b="68456"/>
          <a:stretch/>
        </p:blipFill>
        <p:spPr>
          <a:xfrm rot="1500111">
            <a:off x="10256329" y="922865"/>
            <a:ext cx="1480439" cy="136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hilft bei der Entscheidung?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135" y="2007724"/>
            <a:ext cx="70981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Neben der Empfehlung der Grundschule können Sie auch den Kompetenzpass zu Rate ziehen. Dieser gibt u.a. Auskunft zu</a:t>
            </a:r>
          </a:p>
          <a:p>
            <a:pPr marL="0" indent="0">
              <a:buNone/>
            </a:pPr>
            <a:endParaRPr lang="de-DE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smtClean="0"/>
              <a:t>Lerntempo und – Verhalten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smtClean="0"/>
              <a:t>Kritikfähigkeit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smtClean="0"/>
              <a:t>Sozialverhalten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smtClean="0"/>
              <a:t>Sprachliche oder mathematische Talente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20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84" y="2527316"/>
            <a:ext cx="4607862" cy="31061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0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600" r="8623" b="8267"/>
          <a:stretch/>
        </p:blipFill>
        <p:spPr>
          <a:xfrm>
            <a:off x="7689464" y="2113807"/>
            <a:ext cx="3813688" cy="39449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hilft bei der Entscheidung?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1312" y="1839217"/>
            <a:ext cx="7254240" cy="3912359"/>
          </a:xfrm>
        </p:spPr>
        <p:txBody>
          <a:bodyPr>
            <a:normAutofit/>
          </a:bodyPr>
          <a:lstStyle/>
          <a:p>
            <a:r>
              <a:rPr lang="de-DE" dirty="0"/>
              <a:t>Sie kennen ihr Kind am Besten! Was sind die Stärken, Interessen und Bedürfnisse, die gefördert werden sollen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/>
              <a:t>Erreichbarkeit für Ihr </a:t>
            </a:r>
            <a:r>
              <a:rPr lang="de-DE" dirty="0" smtClean="0"/>
              <a:t>Kind.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/>
              <a:t>Nutzen </a:t>
            </a:r>
            <a:r>
              <a:rPr lang="de-DE" dirty="0" smtClean="0"/>
              <a:t>Sie </a:t>
            </a:r>
            <a:r>
              <a:rPr lang="de-DE" dirty="0"/>
              <a:t>den Tag der offenen Tür und die Homepage der </a:t>
            </a:r>
            <a:r>
              <a:rPr lang="de-DE" dirty="0" smtClean="0"/>
              <a:t>jeweiligen Schulen.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21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1896" y="159085"/>
            <a:ext cx="10515600" cy="1264848"/>
          </a:xfrm>
        </p:spPr>
        <p:txBody>
          <a:bodyPr/>
          <a:lstStyle/>
          <a:p>
            <a:r>
              <a:rPr lang="de-DE" dirty="0" smtClean="0"/>
              <a:t>Was hilft bei der Entscheidung?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8079" y="1880681"/>
            <a:ext cx="5856730" cy="435133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Der </a:t>
            </a:r>
            <a:r>
              <a:rPr lang="de-DE" sz="2400" b="1" dirty="0" smtClean="0"/>
              <a:t>Schulwegweiser</a:t>
            </a:r>
            <a:r>
              <a:rPr lang="de-DE" sz="2400" dirty="0" smtClean="0"/>
              <a:t> bietet Ihnen eine Übersicht aller weiterführenden Schulen. </a:t>
            </a:r>
          </a:p>
          <a:p>
            <a:endParaRPr lang="de-DE" sz="2400" dirty="0" smtClean="0"/>
          </a:p>
          <a:p>
            <a:r>
              <a:rPr lang="de-DE" sz="2400" dirty="0" smtClean="0"/>
              <a:t>Besondere Schulformen sowie Schwerpunkte der Schulen (z.B. Musikzweige, Sportförderung, Bilingualer Unterricht …) sind aufgelistet.</a:t>
            </a:r>
            <a:endParaRPr lang="de-DE" sz="2400" b="1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22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05" y="1014984"/>
            <a:ext cx="3182111" cy="44531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68" y="3474720"/>
            <a:ext cx="2692908" cy="269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Informationen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8" y="2450851"/>
            <a:ext cx="2475637" cy="2607137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23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813" y="1585712"/>
            <a:ext cx="2938249" cy="43374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53" y="2450851"/>
            <a:ext cx="2749957" cy="274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1896" y="159085"/>
            <a:ext cx="10515600" cy="1264848"/>
          </a:xfrm>
        </p:spPr>
        <p:txBody>
          <a:bodyPr/>
          <a:lstStyle/>
          <a:p>
            <a:r>
              <a:rPr lang="de-DE" dirty="0" smtClean="0"/>
              <a:t>Die Anmeldung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8351" y="2008697"/>
            <a:ext cx="5180073" cy="3441127"/>
          </a:xfrm>
        </p:spPr>
        <p:txBody>
          <a:bodyPr>
            <a:normAutofit/>
          </a:bodyPr>
          <a:lstStyle/>
          <a:p>
            <a:r>
              <a:rPr lang="de-DE" sz="2400" dirty="0" smtClean="0"/>
              <a:t>Sie erhalten von der Grundschule EINEN Anmeldebogen, mit dem Sie sich bei EINER Schule anmelden.</a:t>
            </a:r>
          </a:p>
          <a:p>
            <a:pPr marL="0" indent="0">
              <a:buNone/>
            </a:pPr>
            <a:endParaRPr lang="de-DE" sz="2400" b="1" dirty="0" smtClean="0"/>
          </a:p>
          <a:p>
            <a:r>
              <a:rPr lang="de-DE" sz="2400" dirty="0" smtClean="0"/>
              <a:t>Sollten Ihre Wunschschule nicht verfügbar sein, erhalten Sie den Schein zurück.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24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072" y="297470"/>
            <a:ext cx="3809906" cy="59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sich ändert…	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69224"/>
            <a:ext cx="10515600" cy="4351338"/>
          </a:xfrm>
        </p:spPr>
        <p:txBody>
          <a:bodyPr/>
          <a:lstStyle/>
          <a:p>
            <a:r>
              <a:rPr lang="de-DE" dirty="0" smtClean="0"/>
              <a:t>Größere Schule – ältere Kinder </a:t>
            </a:r>
          </a:p>
          <a:p>
            <a:r>
              <a:rPr lang="de-DE" dirty="0" smtClean="0"/>
              <a:t>Veränderte Schulwege – zur und in der Schule</a:t>
            </a:r>
          </a:p>
          <a:p>
            <a:r>
              <a:rPr lang="de-DE" dirty="0" smtClean="0"/>
              <a:t>Vom Ältesten zum Jüngsten</a:t>
            </a:r>
          </a:p>
          <a:p>
            <a:r>
              <a:rPr lang="de-DE" dirty="0"/>
              <a:t>N</a:t>
            </a:r>
            <a:r>
              <a:rPr lang="de-DE" dirty="0" smtClean="0"/>
              <a:t>eue Unterrichtsfächer und Fremdsprachen</a:t>
            </a:r>
          </a:p>
          <a:p>
            <a:r>
              <a:rPr lang="de-DE" dirty="0" smtClean="0"/>
              <a:t>Längere Schultage</a:t>
            </a:r>
          </a:p>
          <a:p>
            <a:r>
              <a:rPr lang="de-DE" dirty="0" smtClean="0"/>
              <a:t>Viele neue Gesichter:</a:t>
            </a:r>
          </a:p>
          <a:p>
            <a:pPr lvl="1"/>
            <a:r>
              <a:rPr lang="de-DE" dirty="0" smtClean="0"/>
              <a:t>Neue Mitschüler*innen aus allen Stadtteilen</a:t>
            </a:r>
          </a:p>
          <a:p>
            <a:pPr lvl="1"/>
            <a:r>
              <a:rPr lang="de-DE" dirty="0" smtClean="0"/>
              <a:t>Neue Klassenzusammensetzungen</a:t>
            </a:r>
          </a:p>
          <a:p>
            <a:pPr lvl="1"/>
            <a:r>
              <a:rPr lang="de-DE" dirty="0" smtClean="0"/>
              <a:t>Viele neue Lehrkräfte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3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-3603" r="58600" b="36955"/>
          <a:stretch/>
        </p:blipFill>
        <p:spPr>
          <a:xfrm>
            <a:off x="7754112" y="2381305"/>
            <a:ext cx="3483864" cy="3589727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236708" y="4980003"/>
            <a:ext cx="1261872" cy="1353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7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Empfehlung der Grundschule	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847388"/>
              </p:ext>
            </p:extLst>
          </p:nvPr>
        </p:nvGraphicFramePr>
        <p:xfrm>
          <a:off x="-862584" y="2017649"/>
          <a:ext cx="7793736" cy="3761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4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79710" y="1969817"/>
            <a:ext cx="4381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Zum </a:t>
            </a:r>
            <a:r>
              <a:rPr lang="de-DE" sz="2400" b="1" dirty="0" smtClean="0"/>
              <a:t>Halbjahreszeugnis der 4. Klasse</a:t>
            </a:r>
            <a:r>
              <a:rPr lang="de-DE" sz="2400" dirty="0" smtClean="0"/>
              <a:t> erhält Ihr Kind eine Empfehlung der Grundschullehrkraft für eine der möglichen Schulformen.</a:t>
            </a:r>
          </a:p>
          <a:p>
            <a:endParaRPr lang="de-DE" sz="2400" dirty="0"/>
          </a:p>
          <a:p>
            <a:r>
              <a:rPr lang="de-DE" sz="2400" dirty="0" smtClean="0"/>
              <a:t>Die Empfehlung beruht auf der Entwicklung Ihres Kindes, die über die Jahre beobachtet werden konnte.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563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Empfehlung der Grundschule	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190481"/>
              </p:ext>
            </p:extLst>
          </p:nvPr>
        </p:nvGraphicFramePr>
        <p:xfrm>
          <a:off x="-624840" y="1743329"/>
          <a:ext cx="4126992" cy="2353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5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852" y="2178884"/>
            <a:ext cx="6622588" cy="3835255"/>
          </a:xfrm>
          <a:prstGeom prst="rect">
            <a:avLst/>
          </a:prstGeom>
        </p:spPr>
      </p:pic>
      <p:sp>
        <p:nvSpPr>
          <p:cNvPr id="10" name="Rechteckiger Pfeil 9"/>
          <p:cNvSpPr/>
          <p:nvPr/>
        </p:nvSpPr>
        <p:spPr>
          <a:xfrm flipV="1">
            <a:off x="2386584" y="3417446"/>
            <a:ext cx="2144268" cy="222198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Schulformen gibt es?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6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Grafik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0" y="1563624"/>
            <a:ext cx="4791456" cy="463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63880" y="2491162"/>
            <a:ext cx="453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Das Schulsystem in Nordrhein -  Westfalen ist gegliedert und bietet unterschiedliche Abschlüsse.</a:t>
            </a:r>
          </a:p>
          <a:p>
            <a:endParaRPr lang="de-DE" sz="2000" dirty="0"/>
          </a:p>
          <a:p>
            <a:r>
              <a:rPr lang="de-DE" sz="2000" b="1" dirty="0" smtClean="0"/>
              <a:t>Wie unterscheiden sich die einzelnen Schulformen und welche Abschlüsse sind möglich?</a:t>
            </a:r>
          </a:p>
        </p:txBody>
      </p:sp>
    </p:spTree>
    <p:extLst>
      <p:ext uri="{BB962C8B-B14F-4D97-AF65-F5344CB8AC3E}">
        <p14:creationId xmlns:p14="http://schemas.microsoft.com/office/powerpoint/2010/main" val="10497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Schulformen gibt es?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7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6" y="1512007"/>
            <a:ext cx="8464297" cy="4852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hteck 7"/>
          <p:cNvSpPr/>
          <p:nvPr/>
        </p:nvSpPr>
        <p:spPr>
          <a:xfrm>
            <a:off x="2234186" y="2182845"/>
            <a:ext cx="2852927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Schulen des längeren gemeinsamen </a:t>
            </a:r>
            <a:br>
              <a:rPr lang="de-DE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de-DE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Lernens</a:t>
            </a:r>
            <a:endParaRPr lang="de-DE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63739" y="2613733"/>
            <a:ext cx="2852927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3-gliedriges System</a:t>
            </a:r>
            <a:endParaRPr lang="de-DE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9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Sekundarstufe I: Klassen 5 – 10 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8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-1562" t="-10773" r="47645" b="23241"/>
          <a:stretch/>
        </p:blipFill>
        <p:spPr>
          <a:xfrm>
            <a:off x="565265" y="1271847"/>
            <a:ext cx="4563687" cy="4247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hteck 7"/>
          <p:cNvSpPr/>
          <p:nvPr/>
        </p:nvSpPr>
        <p:spPr>
          <a:xfrm>
            <a:off x="1920240" y="1848236"/>
            <a:ext cx="2852927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Schulen des längeren gemeinsamen </a:t>
            </a:r>
            <a:br>
              <a:rPr lang="de-DE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de-DE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Lernens</a:t>
            </a:r>
            <a:endParaRPr lang="de-DE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87686" y="1761716"/>
            <a:ext cx="3316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Gesamtschule</a:t>
            </a:r>
          </a:p>
          <a:p>
            <a:r>
              <a:rPr lang="de-DE" sz="2400" b="1" dirty="0" smtClean="0"/>
              <a:t>Sekundarschule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678424" y="2843538"/>
            <a:ext cx="6053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Anspruch: jedes Kind wird bestmöglich gefördert, entsprechend den unterschiedlichen Kenntnissen und Fähigkeiten.</a:t>
            </a:r>
          </a:p>
          <a:p>
            <a:endParaRPr lang="de-DE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Bereiten sowohl </a:t>
            </a:r>
            <a:r>
              <a:rPr lang="de-DE" dirty="0"/>
              <a:t>auf eine berufliche Ausbildung als auch auf den Übergang in die gymnasiale </a:t>
            </a:r>
            <a:r>
              <a:rPr lang="de-DE" dirty="0" smtClean="0"/>
              <a:t>Oberstufe</a:t>
            </a:r>
          </a:p>
          <a:p>
            <a:endParaRPr lang="de-DE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b="1" dirty="0" smtClean="0"/>
              <a:t>In der Regel Ganztagsschulen</a:t>
            </a:r>
            <a:endParaRPr lang="de-DE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1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Sekundarstufe I: Klassen 5 – 10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5821" y="6446068"/>
            <a:ext cx="7147779" cy="420460"/>
          </a:xfrm>
        </p:spPr>
        <p:txBody>
          <a:bodyPr/>
          <a:lstStyle/>
          <a:p>
            <a:r>
              <a:rPr lang="de-DE" smtClean="0"/>
              <a:t>Von der Grundschule zur weiterführenden 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83850" y="6658978"/>
            <a:ext cx="869951" cy="15718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Seite </a:t>
            </a:r>
            <a:fld id="{56FB3BBC-B6EF-4A0A-8217-77626D8C6E62}" type="slidenum">
              <a:rPr lang="de-DE" smtClean="0">
                <a:solidFill>
                  <a:schemeClr val="bg1"/>
                </a:solidFill>
              </a:rPr>
              <a:pPr/>
              <a:t>9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34757" t="-18082" r="-6624" b="1"/>
          <a:stretch/>
        </p:blipFill>
        <p:spPr>
          <a:xfrm>
            <a:off x="6992883" y="795228"/>
            <a:ext cx="5521433" cy="5201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hteck 8"/>
          <p:cNvSpPr/>
          <p:nvPr/>
        </p:nvSpPr>
        <p:spPr>
          <a:xfrm>
            <a:off x="8171685" y="2664460"/>
            <a:ext cx="2852927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3-gliedriges System</a:t>
            </a:r>
            <a:endParaRPr lang="de-DE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145893" y="4738471"/>
            <a:ext cx="490450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Ansatz: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Förderung gelingt am Besten, wenn man je nach Leistungsfähigkeit und Lernbereitschaft in verschiedene Schulformen aufteilt.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06844" y="2064295"/>
            <a:ext cx="5423640" cy="120032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Hauptschule: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g</a:t>
            </a:r>
            <a:r>
              <a:rPr lang="de-DE" dirty="0" smtClean="0"/>
              <a:t>rundlegende Allgemeinbildung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s</a:t>
            </a:r>
            <a:r>
              <a:rPr lang="de-DE" dirty="0" smtClean="0"/>
              <a:t>tärkerer Praxisbezug und Vorbereitung auf eine Berufsausbildung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06844" y="3714191"/>
            <a:ext cx="5519052" cy="923330"/>
          </a:xfrm>
          <a:prstGeom prst="rect">
            <a:avLst/>
          </a:prstGeom>
          <a:ln w="28575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de-DE" dirty="0"/>
              <a:t>Realschule: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erweiterte </a:t>
            </a:r>
            <a:r>
              <a:rPr lang="de-DE" dirty="0"/>
              <a:t>Allgemeinbildung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/>
              <a:t>p</a:t>
            </a:r>
            <a:r>
              <a:rPr lang="de-DE" dirty="0" smtClean="0"/>
              <a:t>raxisbezogen </a:t>
            </a:r>
            <a:r>
              <a:rPr lang="de-DE" dirty="0"/>
              <a:t>und w</a:t>
            </a:r>
            <a:r>
              <a:rPr lang="de-DE" dirty="0" smtClean="0"/>
              <a:t>issenschaftlich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06844" y="5087088"/>
            <a:ext cx="5519052" cy="646331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dirty="0" smtClean="0"/>
              <a:t>Gymnasium: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vertiefte Allgemeinbildung</a:t>
            </a:r>
            <a:r>
              <a:rPr lang="de-DE" dirty="0"/>
              <a:t>	</a:t>
            </a:r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78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">
  <a:themeElements>
    <a:clrScheme name="Stadt Boch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2864"/>
      </a:accent1>
      <a:accent2>
        <a:srgbClr val="0AB4FF"/>
      </a:accent2>
      <a:accent3>
        <a:srgbClr val="F49100"/>
      </a:accent3>
      <a:accent4>
        <a:srgbClr val="E61937"/>
      </a:accent4>
      <a:accent5>
        <a:srgbClr val="17AF8D"/>
      </a:accent5>
      <a:accent6>
        <a:srgbClr val="76B729"/>
      </a:accent6>
      <a:hlink>
        <a:srgbClr val="0F2864"/>
      </a:hlink>
      <a:folHlink>
        <a:srgbClr val="0F28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_16-9_Arial.potm" id="{FAD30DA1-C9AC-494A-9404-789A55AB84B2}" vid="{661C4EBE-AAF7-4DFC-9783-AF57D04AFD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adt Bochum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F2864"/>
    </a:accent1>
    <a:accent2>
      <a:srgbClr val="0AB4FF"/>
    </a:accent2>
    <a:accent3>
      <a:srgbClr val="F49100"/>
    </a:accent3>
    <a:accent4>
      <a:srgbClr val="E61937"/>
    </a:accent4>
    <a:accent5>
      <a:srgbClr val="17AF8D"/>
    </a:accent5>
    <a:accent6>
      <a:srgbClr val="76B729"/>
    </a:accent6>
    <a:hlink>
      <a:srgbClr val="0F2864"/>
    </a:hlink>
    <a:folHlink>
      <a:srgbClr val="0F2864"/>
    </a:folHlink>
  </a:clrScheme>
</a:themeOverrid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1063</Words>
  <Application>Microsoft Office PowerPoint</Application>
  <PresentationFormat>Breitbild</PresentationFormat>
  <Paragraphs>221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Office</vt:lpstr>
      <vt:lpstr>Infoveranstaltung  Von der Grundschule zur weiterführenden Schulen</vt:lpstr>
      <vt:lpstr>Goodbye Grundschule – und nun?</vt:lpstr>
      <vt:lpstr>Was sich ändert…  </vt:lpstr>
      <vt:lpstr>Die Empfehlung der Grundschule </vt:lpstr>
      <vt:lpstr>Die Empfehlung der Grundschule </vt:lpstr>
      <vt:lpstr>Welche Schulformen gibt es?</vt:lpstr>
      <vt:lpstr>Welche Schulformen gibt es?</vt:lpstr>
      <vt:lpstr>Sekundarstufe I: Klassen 5 – 10  </vt:lpstr>
      <vt:lpstr>Sekundarstufe I: Klassen 5 – 10 </vt:lpstr>
      <vt:lpstr>Wohin nach der Grundschule?</vt:lpstr>
      <vt:lpstr>Die Erprobungsstufe</vt:lpstr>
      <vt:lpstr>Abschlüsse nach Sekundarstufe I</vt:lpstr>
      <vt:lpstr>Sekundarstufe II</vt:lpstr>
      <vt:lpstr>Viele Wege führen zum Abitur</vt:lpstr>
      <vt:lpstr>Betreuung</vt:lpstr>
      <vt:lpstr>Inklusion - Kinder mit Förderbedarf  </vt:lpstr>
      <vt:lpstr>Inklusion - Kinder mit Förderbedarf  </vt:lpstr>
      <vt:lpstr>Integration: Sprachförderung</vt:lpstr>
      <vt:lpstr>Integration: Herkunftssprachlicher Unterricht</vt:lpstr>
      <vt:lpstr>Was hilft bei der Entscheidung?</vt:lpstr>
      <vt:lpstr>Was hilft bei der Entscheidung?</vt:lpstr>
      <vt:lpstr>Was hilft bei der Entscheidung?</vt:lpstr>
      <vt:lpstr>Weitere Informationen</vt:lpstr>
      <vt:lpstr>Die Anmeldung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Infoveranstaltung  Übergang zur weiterführenden Schule</dc:title>
  <dc:creator>Gausmann, Christina</dc:creator>
  <cp:lastModifiedBy>Gausmann, Christina</cp:lastModifiedBy>
  <cp:revision>45</cp:revision>
  <dcterms:created xsi:type="dcterms:W3CDTF">2022-11-03T07:46:33Z</dcterms:created>
  <dcterms:modified xsi:type="dcterms:W3CDTF">2022-11-21T07:33:15Z</dcterms:modified>
</cp:coreProperties>
</file>